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1F9D"/>
    <a:srgbClr val="8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15" autoAdjust="0"/>
  </p:normalViewPr>
  <p:slideViewPr>
    <p:cSldViewPr>
      <p:cViewPr varScale="1">
        <p:scale>
          <a:sx n="81" d="100"/>
          <a:sy n="81" d="100"/>
        </p:scale>
        <p:origin x="-1056" y="8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10834C-9FD4-45B0-8E1E-8EF981F31A01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ECDAA03-9F3C-4D2D-94EF-FED11A1E4851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Georgia" panose="02040502050405020303" pitchFamily="18" charset="0"/>
            </a:rPr>
            <a:t>СОЦИАЛЬНО-КОММУНИКАТИВНОЕ РАЗВИТИЕ</a:t>
          </a:r>
          <a:endParaRPr lang="ru-RU" sz="1400" b="1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175E0D6B-2428-48DB-93D2-4FD92448330D}" type="parTrans" cxnId="{B48B6FC3-58CB-47D7-9206-B0A6CF86701D}">
      <dgm:prSet/>
      <dgm:spPr/>
      <dgm:t>
        <a:bodyPr/>
        <a:lstStyle/>
        <a:p>
          <a:endParaRPr lang="ru-RU"/>
        </a:p>
      </dgm:t>
    </dgm:pt>
    <dgm:pt modelId="{C3D826C8-7BEA-4711-A360-90E0EF4E8B6A}" type="sibTrans" cxnId="{B48B6FC3-58CB-47D7-9206-B0A6CF86701D}">
      <dgm:prSet/>
      <dgm:spPr/>
      <dgm:t>
        <a:bodyPr/>
        <a:lstStyle/>
        <a:p>
          <a:endParaRPr lang="ru-RU"/>
        </a:p>
      </dgm:t>
    </dgm:pt>
    <dgm:pt modelId="{6E19C2F8-BA3F-4E93-BB09-1A3ED6866310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Georgia" panose="02040502050405020303" pitchFamily="18" charset="0"/>
            </a:rPr>
            <a:t>ПОЗНАВАТЕЛЬНОЕ РАЗВИТИЕ</a:t>
          </a:r>
          <a:endParaRPr lang="ru-RU" sz="1400" b="1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21A1E554-9958-4F38-A63D-B1BAF5929F63}" type="parTrans" cxnId="{3E9E1D80-0B92-4CBC-BA03-E5757520918F}">
      <dgm:prSet/>
      <dgm:spPr/>
      <dgm:t>
        <a:bodyPr/>
        <a:lstStyle/>
        <a:p>
          <a:endParaRPr lang="ru-RU"/>
        </a:p>
      </dgm:t>
    </dgm:pt>
    <dgm:pt modelId="{4C26AB44-159C-4FED-8479-9A455A7D7E6C}" type="sibTrans" cxnId="{3E9E1D80-0B92-4CBC-BA03-E5757520918F}">
      <dgm:prSet/>
      <dgm:spPr/>
      <dgm:t>
        <a:bodyPr/>
        <a:lstStyle/>
        <a:p>
          <a:endParaRPr lang="ru-RU"/>
        </a:p>
      </dgm:t>
    </dgm:pt>
    <dgm:pt modelId="{D79F3402-CB90-40D5-B973-9C9AA55EDC7D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Georgia" panose="02040502050405020303" pitchFamily="18" charset="0"/>
            </a:rPr>
            <a:t>РЕЧЕВОЕ </a:t>
          </a:r>
        </a:p>
        <a:p>
          <a:r>
            <a:rPr lang="ru-RU" sz="1400" b="1" dirty="0" smtClean="0">
              <a:solidFill>
                <a:schemeClr val="tx1"/>
              </a:solidFill>
              <a:latin typeface="Georgia" panose="02040502050405020303" pitchFamily="18" charset="0"/>
            </a:rPr>
            <a:t>РАЗВИТИЕ</a:t>
          </a:r>
          <a:endParaRPr lang="ru-RU" sz="1400" b="1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42239402-3275-49EA-9321-BE076595498A}" type="parTrans" cxnId="{5C029D3F-ED66-4933-822F-29877F5828C4}">
      <dgm:prSet/>
      <dgm:spPr/>
      <dgm:t>
        <a:bodyPr/>
        <a:lstStyle/>
        <a:p>
          <a:endParaRPr lang="ru-RU"/>
        </a:p>
      </dgm:t>
    </dgm:pt>
    <dgm:pt modelId="{FCED5948-9851-4B6C-97EF-2E9FE1BE9525}" type="sibTrans" cxnId="{5C029D3F-ED66-4933-822F-29877F5828C4}">
      <dgm:prSet/>
      <dgm:spPr/>
      <dgm:t>
        <a:bodyPr/>
        <a:lstStyle/>
        <a:p>
          <a:endParaRPr lang="ru-RU"/>
        </a:p>
      </dgm:t>
    </dgm:pt>
    <dgm:pt modelId="{02361347-80A1-4E7D-91D6-41C4DF007E88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Georgia" panose="02040502050405020303" pitchFamily="18" charset="0"/>
            </a:rPr>
            <a:t>ХУДОЖЕСТВЕННО-ЭСТЕТИЧЕСКОЕ РАЗВИТИЕ</a:t>
          </a:r>
          <a:endParaRPr lang="ru-RU" sz="1400" b="1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335EF6A7-71A5-4567-8636-64D77C8D4053}" type="parTrans" cxnId="{67090CBF-73AB-45E5-86D5-144E33CA25A3}">
      <dgm:prSet/>
      <dgm:spPr/>
      <dgm:t>
        <a:bodyPr/>
        <a:lstStyle/>
        <a:p>
          <a:endParaRPr lang="ru-RU"/>
        </a:p>
      </dgm:t>
    </dgm:pt>
    <dgm:pt modelId="{4DA2285C-4156-4608-BF36-A6E807C28E28}" type="sibTrans" cxnId="{67090CBF-73AB-45E5-86D5-144E33CA25A3}">
      <dgm:prSet/>
      <dgm:spPr/>
      <dgm:t>
        <a:bodyPr/>
        <a:lstStyle/>
        <a:p>
          <a:endParaRPr lang="ru-RU"/>
        </a:p>
      </dgm:t>
    </dgm:pt>
    <dgm:pt modelId="{0CD6ABED-B3DB-45C0-A87D-1D3F4B752421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Georgia" panose="02040502050405020303" pitchFamily="18" charset="0"/>
            </a:rPr>
            <a:t>ФИЗИЧЕСКОЕ</a:t>
          </a:r>
        </a:p>
        <a:p>
          <a:r>
            <a:rPr lang="ru-RU" sz="1400" b="1" dirty="0" smtClean="0">
              <a:solidFill>
                <a:schemeClr val="tx1"/>
              </a:solidFill>
              <a:latin typeface="Georgia" panose="02040502050405020303" pitchFamily="18" charset="0"/>
            </a:rPr>
            <a:t>РАЗВИТИЕ</a:t>
          </a:r>
          <a:endParaRPr lang="ru-RU" sz="1400" b="1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374A44F4-1477-4186-AB1D-EF7970388EEF}" type="parTrans" cxnId="{BBDDB627-69AE-429A-ACC9-C3BE394AF75B}">
      <dgm:prSet/>
      <dgm:spPr/>
      <dgm:t>
        <a:bodyPr/>
        <a:lstStyle/>
        <a:p>
          <a:endParaRPr lang="ru-RU"/>
        </a:p>
      </dgm:t>
    </dgm:pt>
    <dgm:pt modelId="{3B1FDA01-36F3-482D-A6DD-DCCC1191AFFC}" type="sibTrans" cxnId="{BBDDB627-69AE-429A-ACC9-C3BE394AF75B}">
      <dgm:prSet/>
      <dgm:spPr/>
      <dgm:t>
        <a:bodyPr/>
        <a:lstStyle/>
        <a:p>
          <a:endParaRPr lang="ru-RU"/>
        </a:p>
      </dgm:t>
    </dgm:pt>
    <dgm:pt modelId="{15A4ED6D-455D-4660-9209-F4D44B878C0E}" type="pres">
      <dgm:prSet presAssocID="{7410834C-9FD4-45B0-8E1E-8EF981F31A01}" presName="diagram" presStyleCnt="0">
        <dgm:presLayoutVars>
          <dgm:dir/>
          <dgm:resizeHandles val="exact"/>
        </dgm:presLayoutVars>
      </dgm:prSet>
      <dgm:spPr/>
    </dgm:pt>
    <dgm:pt modelId="{0FF4D656-3F1B-4A6D-87AC-C039B5FD399D}" type="pres">
      <dgm:prSet presAssocID="{6ECDAA03-9F3C-4D2D-94EF-FED11A1E4851}" presName="node" presStyleLbl="node1" presStyleIdx="0" presStyleCnt="5">
        <dgm:presLayoutVars>
          <dgm:bulletEnabled val="1"/>
        </dgm:presLayoutVars>
      </dgm:prSet>
      <dgm:spPr/>
    </dgm:pt>
    <dgm:pt modelId="{3B5C53F4-A2EC-4CFE-B3E2-2AD8B3B39F27}" type="pres">
      <dgm:prSet presAssocID="{C3D826C8-7BEA-4711-A360-90E0EF4E8B6A}" presName="sibTrans" presStyleCnt="0"/>
      <dgm:spPr/>
    </dgm:pt>
    <dgm:pt modelId="{6C1D1D90-96C4-448B-91E7-C49B725C2DEC}" type="pres">
      <dgm:prSet presAssocID="{6E19C2F8-BA3F-4E93-BB09-1A3ED686631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37EC0B-B707-485F-B523-AEFC874639E7}" type="pres">
      <dgm:prSet presAssocID="{4C26AB44-159C-4FED-8479-9A455A7D7E6C}" presName="sibTrans" presStyleCnt="0"/>
      <dgm:spPr/>
    </dgm:pt>
    <dgm:pt modelId="{4362949B-52CA-4A97-A219-06E5ACC738C9}" type="pres">
      <dgm:prSet presAssocID="{D79F3402-CB90-40D5-B973-9C9AA55EDC7D}" presName="node" presStyleLbl="node1" presStyleIdx="2" presStyleCnt="5">
        <dgm:presLayoutVars>
          <dgm:bulletEnabled val="1"/>
        </dgm:presLayoutVars>
      </dgm:prSet>
      <dgm:spPr/>
    </dgm:pt>
    <dgm:pt modelId="{8ABBBF78-E951-431A-B89C-778DDB2F8494}" type="pres">
      <dgm:prSet presAssocID="{FCED5948-9851-4B6C-97EF-2E9FE1BE9525}" presName="sibTrans" presStyleCnt="0"/>
      <dgm:spPr/>
    </dgm:pt>
    <dgm:pt modelId="{AA2E9400-BA73-4628-88FE-73E6EF778960}" type="pres">
      <dgm:prSet presAssocID="{02361347-80A1-4E7D-91D6-41C4DF007E88}" presName="node" presStyleLbl="node1" presStyleIdx="3" presStyleCnt="5">
        <dgm:presLayoutVars>
          <dgm:bulletEnabled val="1"/>
        </dgm:presLayoutVars>
      </dgm:prSet>
      <dgm:spPr/>
    </dgm:pt>
    <dgm:pt modelId="{047F198D-BD30-4921-919D-F8130214D928}" type="pres">
      <dgm:prSet presAssocID="{4DA2285C-4156-4608-BF36-A6E807C28E28}" presName="sibTrans" presStyleCnt="0"/>
      <dgm:spPr/>
    </dgm:pt>
    <dgm:pt modelId="{BDF189C5-BA08-4EAB-AB56-FC5E414AEEAF}" type="pres">
      <dgm:prSet presAssocID="{0CD6ABED-B3DB-45C0-A87D-1D3F4B752421}" presName="node" presStyleLbl="node1" presStyleIdx="4" presStyleCnt="5">
        <dgm:presLayoutVars>
          <dgm:bulletEnabled val="1"/>
        </dgm:presLayoutVars>
      </dgm:prSet>
      <dgm:spPr/>
    </dgm:pt>
  </dgm:ptLst>
  <dgm:cxnLst>
    <dgm:cxn modelId="{BBDDB627-69AE-429A-ACC9-C3BE394AF75B}" srcId="{7410834C-9FD4-45B0-8E1E-8EF981F31A01}" destId="{0CD6ABED-B3DB-45C0-A87D-1D3F4B752421}" srcOrd="4" destOrd="0" parTransId="{374A44F4-1477-4186-AB1D-EF7970388EEF}" sibTransId="{3B1FDA01-36F3-482D-A6DD-DCCC1191AFFC}"/>
    <dgm:cxn modelId="{5C029D3F-ED66-4933-822F-29877F5828C4}" srcId="{7410834C-9FD4-45B0-8E1E-8EF981F31A01}" destId="{D79F3402-CB90-40D5-B973-9C9AA55EDC7D}" srcOrd="2" destOrd="0" parTransId="{42239402-3275-49EA-9321-BE076595498A}" sibTransId="{FCED5948-9851-4B6C-97EF-2E9FE1BE9525}"/>
    <dgm:cxn modelId="{2D369212-00AE-4BF6-A9B2-D8A0524A713C}" type="presOf" srcId="{6E19C2F8-BA3F-4E93-BB09-1A3ED6866310}" destId="{6C1D1D90-96C4-448B-91E7-C49B725C2DEC}" srcOrd="0" destOrd="0" presId="urn:microsoft.com/office/officeart/2005/8/layout/default"/>
    <dgm:cxn modelId="{D1FDAF4F-BDAA-4C6C-A610-F4E165FCDF04}" type="presOf" srcId="{7410834C-9FD4-45B0-8E1E-8EF981F31A01}" destId="{15A4ED6D-455D-4660-9209-F4D44B878C0E}" srcOrd="0" destOrd="0" presId="urn:microsoft.com/office/officeart/2005/8/layout/default"/>
    <dgm:cxn modelId="{67090CBF-73AB-45E5-86D5-144E33CA25A3}" srcId="{7410834C-9FD4-45B0-8E1E-8EF981F31A01}" destId="{02361347-80A1-4E7D-91D6-41C4DF007E88}" srcOrd="3" destOrd="0" parTransId="{335EF6A7-71A5-4567-8636-64D77C8D4053}" sibTransId="{4DA2285C-4156-4608-BF36-A6E807C28E28}"/>
    <dgm:cxn modelId="{C9164810-4A47-400F-9360-2DA25DE8C889}" type="presOf" srcId="{0CD6ABED-B3DB-45C0-A87D-1D3F4B752421}" destId="{BDF189C5-BA08-4EAB-AB56-FC5E414AEEAF}" srcOrd="0" destOrd="0" presId="urn:microsoft.com/office/officeart/2005/8/layout/default"/>
    <dgm:cxn modelId="{DBA3481B-719A-4B5D-A7E5-BC4E023C4799}" type="presOf" srcId="{02361347-80A1-4E7D-91D6-41C4DF007E88}" destId="{AA2E9400-BA73-4628-88FE-73E6EF778960}" srcOrd="0" destOrd="0" presId="urn:microsoft.com/office/officeart/2005/8/layout/default"/>
    <dgm:cxn modelId="{2C1A5239-DFA9-4E7C-B0B8-5A0EFC293296}" type="presOf" srcId="{6ECDAA03-9F3C-4D2D-94EF-FED11A1E4851}" destId="{0FF4D656-3F1B-4A6D-87AC-C039B5FD399D}" srcOrd="0" destOrd="0" presId="urn:microsoft.com/office/officeart/2005/8/layout/default"/>
    <dgm:cxn modelId="{364B40CE-809D-4AE1-995E-3A712174ADE3}" type="presOf" srcId="{D79F3402-CB90-40D5-B973-9C9AA55EDC7D}" destId="{4362949B-52CA-4A97-A219-06E5ACC738C9}" srcOrd="0" destOrd="0" presId="urn:microsoft.com/office/officeart/2005/8/layout/default"/>
    <dgm:cxn modelId="{3E9E1D80-0B92-4CBC-BA03-E5757520918F}" srcId="{7410834C-9FD4-45B0-8E1E-8EF981F31A01}" destId="{6E19C2F8-BA3F-4E93-BB09-1A3ED6866310}" srcOrd="1" destOrd="0" parTransId="{21A1E554-9958-4F38-A63D-B1BAF5929F63}" sibTransId="{4C26AB44-159C-4FED-8479-9A455A7D7E6C}"/>
    <dgm:cxn modelId="{B48B6FC3-58CB-47D7-9206-B0A6CF86701D}" srcId="{7410834C-9FD4-45B0-8E1E-8EF981F31A01}" destId="{6ECDAA03-9F3C-4D2D-94EF-FED11A1E4851}" srcOrd="0" destOrd="0" parTransId="{175E0D6B-2428-48DB-93D2-4FD92448330D}" sibTransId="{C3D826C8-7BEA-4711-A360-90E0EF4E8B6A}"/>
    <dgm:cxn modelId="{6756AF14-B47F-4FBB-B82F-43AB6C94AEF2}" type="presParOf" srcId="{15A4ED6D-455D-4660-9209-F4D44B878C0E}" destId="{0FF4D656-3F1B-4A6D-87AC-C039B5FD399D}" srcOrd="0" destOrd="0" presId="urn:microsoft.com/office/officeart/2005/8/layout/default"/>
    <dgm:cxn modelId="{F50A6CC8-DEAE-4DB5-BF44-4252391EA26F}" type="presParOf" srcId="{15A4ED6D-455D-4660-9209-F4D44B878C0E}" destId="{3B5C53F4-A2EC-4CFE-B3E2-2AD8B3B39F27}" srcOrd="1" destOrd="0" presId="urn:microsoft.com/office/officeart/2005/8/layout/default"/>
    <dgm:cxn modelId="{8B5011DC-C213-41A0-B042-1E508825A7B1}" type="presParOf" srcId="{15A4ED6D-455D-4660-9209-F4D44B878C0E}" destId="{6C1D1D90-96C4-448B-91E7-C49B725C2DEC}" srcOrd="2" destOrd="0" presId="urn:microsoft.com/office/officeart/2005/8/layout/default"/>
    <dgm:cxn modelId="{208E375F-1281-487A-B9FE-368C92950B56}" type="presParOf" srcId="{15A4ED6D-455D-4660-9209-F4D44B878C0E}" destId="{DD37EC0B-B707-485F-B523-AEFC874639E7}" srcOrd="3" destOrd="0" presId="urn:microsoft.com/office/officeart/2005/8/layout/default"/>
    <dgm:cxn modelId="{85006C6D-8E42-4C73-A940-EDD708D61BE0}" type="presParOf" srcId="{15A4ED6D-455D-4660-9209-F4D44B878C0E}" destId="{4362949B-52CA-4A97-A219-06E5ACC738C9}" srcOrd="4" destOrd="0" presId="urn:microsoft.com/office/officeart/2005/8/layout/default"/>
    <dgm:cxn modelId="{07E58A78-7733-4339-BE32-E595C45F9ECF}" type="presParOf" srcId="{15A4ED6D-455D-4660-9209-F4D44B878C0E}" destId="{8ABBBF78-E951-431A-B89C-778DDB2F8494}" srcOrd="5" destOrd="0" presId="urn:microsoft.com/office/officeart/2005/8/layout/default"/>
    <dgm:cxn modelId="{D9E1E238-F971-4E8B-8C0A-FC6F7D1A3BCB}" type="presParOf" srcId="{15A4ED6D-455D-4660-9209-F4D44B878C0E}" destId="{AA2E9400-BA73-4628-88FE-73E6EF778960}" srcOrd="6" destOrd="0" presId="urn:microsoft.com/office/officeart/2005/8/layout/default"/>
    <dgm:cxn modelId="{EE61D73F-E538-414A-8E24-C43588A99CBA}" type="presParOf" srcId="{15A4ED6D-455D-4660-9209-F4D44B878C0E}" destId="{047F198D-BD30-4921-919D-F8130214D928}" srcOrd="7" destOrd="0" presId="urn:microsoft.com/office/officeart/2005/8/layout/default"/>
    <dgm:cxn modelId="{741C8F69-5345-4C07-8C54-786C26462BA7}" type="presParOf" srcId="{15A4ED6D-455D-4660-9209-F4D44B878C0E}" destId="{BDF189C5-BA08-4EAB-AB56-FC5E414AEEA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F4D656-3F1B-4A6D-87AC-C039B5FD399D}">
      <dsp:nvSpPr>
        <dsp:cNvPr id="0" name=""/>
        <dsp:cNvSpPr/>
      </dsp:nvSpPr>
      <dsp:spPr>
        <a:xfrm>
          <a:off x="0" y="558859"/>
          <a:ext cx="2655295" cy="15931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Georgia" panose="02040502050405020303" pitchFamily="18" charset="0"/>
            </a:rPr>
            <a:t>СОЦИАЛЬНО-КОММУНИКАТИВНОЕ РАЗВИТИЕ</a:t>
          </a:r>
          <a:endParaRPr lang="ru-RU" sz="1400" b="1" kern="1200" dirty="0">
            <a:solidFill>
              <a:schemeClr val="tx1"/>
            </a:solidFill>
            <a:latin typeface="Georgia" panose="02040502050405020303" pitchFamily="18" charset="0"/>
          </a:endParaRPr>
        </a:p>
      </dsp:txBody>
      <dsp:txXfrm>
        <a:off x="0" y="558859"/>
        <a:ext cx="2655295" cy="1593177"/>
      </dsp:txXfrm>
    </dsp:sp>
    <dsp:sp modelId="{6C1D1D90-96C4-448B-91E7-C49B725C2DEC}">
      <dsp:nvSpPr>
        <dsp:cNvPr id="0" name=""/>
        <dsp:cNvSpPr/>
      </dsp:nvSpPr>
      <dsp:spPr>
        <a:xfrm>
          <a:off x="2920824" y="558859"/>
          <a:ext cx="2655295" cy="1593177"/>
        </a:xfrm>
        <a:prstGeom prst="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Georgia" panose="02040502050405020303" pitchFamily="18" charset="0"/>
            </a:rPr>
            <a:t>ПОЗНАВАТЕЛЬНОЕ РАЗВИТИЕ</a:t>
          </a:r>
          <a:endParaRPr lang="ru-RU" sz="1400" b="1" kern="1200" dirty="0">
            <a:solidFill>
              <a:schemeClr val="tx1"/>
            </a:solidFill>
            <a:latin typeface="Georgia" panose="02040502050405020303" pitchFamily="18" charset="0"/>
          </a:endParaRPr>
        </a:p>
      </dsp:txBody>
      <dsp:txXfrm>
        <a:off x="2920824" y="558859"/>
        <a:ext cx="2655295" cy="1593177"/>
      </dsp:txXfrm>
    </dsp:sp>
    <dsp:sp modelId="{4362949B-52CA-4A97-A219-06E5ACC738C9}">
      <dsp:nvSpPr>
        <dsp:cNvPr id="0" name=""/>
        <dsp:cNvSpPr/>
      </dsp:nvSpPr>
      <dsp:spPr>
        <a:xfrm>
          <a:off x="5841649" y="558859"/>
          <a:ext cx="2655295" cy="1593177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Georgia" panose="02040502050405020303" pitchFamily="18" charset="0"/>
            </a:rPr>
            <a:t>РЕЧЕВОЕ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Georgia" panose="02040502050405020303" pitchFamily="18" charset="0"/>
            </a:rPr>
            <a:t>РАЗВИТИЕ</a:t>
          </a:r>
          <a:endParaRPr lang="ru-RU" sz="1400" b="1" kern="1200" dirty="0">
            <a:solidFill>
              <a:schemeClr val="tx1"/>
            </a:solidFill>
            <a:latin typeface="Georgia" panose="02040502050405020303" pitchFamily="18" charset="0"/>
          </a:endParaRPr>
        </a:p>
      </dsp:txBody>
      <dsp:txXfrm>
        <a:off x="5841649" y="558859"/>
        <a:ext cx="2655295" cy="1593177"/>
      </dsp:txXfrm>
    </dsp:sp>
    <dsp:sp modelId="{AA2E9400-BA73-4628-88FE-73E6EF778960}">
      <dsp:nvSpPr>
        <dsp:cNvPr id="0" name=""/>
        <dsp:cNvSpPr/>
      </dsp:nvSpPr>
      <dsp:spPr>
        <a:xfrm>
          <a:off x="1460412" y="2417566"/>
          <a:ext cx="2655295" cy="1593177"/>
        </a:xfrm>
        <a:prstGeom prst="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Georgia" panose="02040502050405020303" pitchFamily="18" charset="0"/>
            </a:rPr>
            <a:t>ХУДОЖЕСТВЕННО-ЭСТЕТИЧЕСКОЕ РАЗВИТИЕ</a:t>
          </a:r>
          <a:endParaRPr lang="ru-RU" sz="1400" b="1" kern="1200" dirty="0">
            <a:solidFill>
              <a:schemeClr val="tx1"/>
            </a:solidFill>
            <a:latin typeface="Georgia" panose="02040502050405020303" pitchFamily="18" charset="0"/>
          </a:endParaRPr>
        </a:p>
      </dsp:txBody>
      <dsp:txXfrm>
        <a:off x="1460412" y="2417566"/>
        <a:ext cx="2655295" cy="1593177"/>
      </dsp:txXfrm>
    </dsp:sp>
    <dsp:sp modelId="{BDF189C5-BA08-4EAB-AB56-FC5E414AEEAF}">
      <dsp:nvSpPr>
        <dsp:cNvPr id="0" name=""/>
        <dsp:cNvSpPr/>
      </dsp:nvSpPr>
      <dsp:spPr>
        <a:xfrm>
          <a:off x="4381236" y="2417566"/>
          <a:ext cx="2655295" cy="159317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Georgia" panose="02040502050405020303" pitchFamily="18" charset="0"/>
            </a:rPr>
            <a:t>ФИЗИЧЕСКОЕ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Georgia" panose="02040502050405020303" pitchFamily="18" charset="0"/>
            </a:rPr>
            <a:t>РАЗВИТИЕ</a:t>
          </a:r>
          <a:endParaRPr lang="ru-RU" sz="1400" b="1" kern="1200" dirty="0">
            <a:solidFill>
              <a:schemeClr val="tx1"/>
            </a:solidFill>
            <a:latin typeface="Georgia" panose="02040502050405020303" pitchFamily="18" charset="0"/>
          </a:endParaRPr>
        </a:p>
      </dsp:txBody>
      <dsp:txXfrm>
        <a:off x="4381236" y="2417566"/>
        <a:ext cx="2655295" cy="15931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.pravo.gov.ru/Document/View/0001202212280044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ds4.mam@tatar.r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du.tatar.ru/mamadysh/dou_ekiya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publication.pravo.gov.ru/Document/View/0001202212280044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9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980728"/>
            <a:ext cx="8280920" cy="53245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КРАТКАЯ  ПРЕЗЕНТАЦИЯ</a:t>
            </a:r>
          </a:p>
          <a:p>
            <a:pPr algn="ctr"/>
            <a:r>
              <a:rPr lang="ru-RU" sz="20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ОБРАЗОВАТЕЛЬНОЙ ПРОГРАММЫ</a:t>
            </a:r>
          </a:p>
          <a:p>
            <a:pPr algn="ctr"/>
            <a:r>
              <a:rPr lang="ru-RU" sz="20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ДОШКОЛЬНОГО ОБРАЗОВАНИЯ</a:t>
            </a:r>
          </a:p>
          <a:p>
            <a:pPr algn="ctr"/>
            <a:r>
              <a:rPr lang="ru-RU" sz="20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МБДОУ «ДЕТСКИЙ САД №4 «ЭКИЯТ» г. МАМАДЫШ»</a:t>
            </a:r>
          </a:p>
          <a:p>
            <a:pPr algn="ctr"/>
            <a:r>
              <a:rPr lang="ru-RU" sz="20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МАМАДЫШСКОГО МУНИЦИПАЛЬНОГО РАЙОНА</a:t>
            </a:r>
          </a:p>
          <a:p>
            <a:pPr algn="ctr"/>
            <a:r>
              <a:rPr lang="ru-RU" sz="20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РЕСПУБЛИКИ ТАТАРСТАН</a:t>
            </a:r>
          </a:p>
          <a:p>
            <a:pPr algn="ctr"/>
            <a:endParaRPr lang="ru-RU" sz="2000" b="1" dirty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1600" b="1" dirty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в</a:t>
            </a:r>
            <a:r>
              <a:rPr lang="ru-RU" sz="16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ведена в действие в соответствии с </a:t>
            </a:r>
          </a:p>
          <a:p>
            <a:pPr algn="ctr"/>
            <a:r>
              <a:rPr lang="ru-RU" sz="1600" b="1" dirty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федеральной образовательной программой дошкольного образования</a:t>
            </a:r>
          </a:p>
          <a:p>
            <a:pPr algn="ctr"/>
            <a:r>
              <a:rPr lang="ru-RU" sz="1600" b="1" dirty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(утверждена приказом </a:t>
            </a:r>
            <a:r>
              <a:rPr lang="ru-RU" sz="1600" b="1" dirty="0" err="1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Минпросвещения</a:t>
            </a:r>
            <a:r>
              <a:rPr lang="ru-RU" sz="1600" b="1" dirty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16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России</a:t>
            </a:r>
          </a:p>
          <a:p>
            <a:pPr algn="ctr"/>
            <a:r>
              <a:rPr lang="ru-RU" sz="16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1600" b="1" dirty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от </a:t>
            </a:r>
            <a:r>
              <a:rPr lang="ru-RU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ru-RU" sz="1600" b="1" dirty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ноября </a:t>
            </a:r>
            <a:r>
              <a:rPr lang="ru-RU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ru-RU" sz="16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1600" b="1" dirty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г. № </a:t>
            </a:r>
            <a:r>
              <a:rPr lang="ru-RU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1028)</a:t>
            </a:r>
          </a:p>
          <a:p>
            <a:pPr algn="ctr"/>
            <a:endParaRPr lang="ru-RU" b="1" dirty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hlinkClick r:id="rId3"/>
              </a:rPr>
              <a:t>http://publication.pravo.gov.ru/Document/View/0001202212280044</a:t>
            </a:r>
            <a:endParaRPr lang="ru-RU" sz="1600" b="1" dirty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594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84168" y="3933056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0" y="0"/>
            <a:ext cx="915078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476672"/>
            <a:ext cx="8640960" cy="8823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ЧАСТЬ, ФОРМИРУЕМАЯ УЧАСТНИКАМИ ОБРАЗОВАТЕЛЬНЫХ ОТНОШЕНИЙ:</a:t>
            </a:r>
          </a:p>
          <a:p>
            <a:pPr marR="135890" lvl="0" algn="just" defTabSz="457200">
              <a:lnSpc>
                <a:spcPct val="115000"/>
              </a:lnSpc>
              <a:spcBef>
                <a:spcPts val="1000"/>
              </a:spcBef>
              <a:buClr>
                <a:srgbClr val="90C226"/>
              </a:buClr>
              <a:buSzPct val="80000"/>
              <a:tabLst>
                <a:tab pos="6391275" algn="l"/>
              </a:tabLst>
            </a:pPr>
            <a:r>
              <a:rPr lang="ru-RU" dirty="0" smtClean="0">
                <a:solidFill>
                  <a:prstClr val="black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ориентирована на специфику национальных, социокультурных и иных условий, в том числе региональных, в которых осуществляется образовательная деятельность; сложившиеся традиции детского сада; </a:t>
            </a:r>
          </a:p>
          <a:p>
            <a:pPr marR="135890" lvl="0" algn="just" defTabSz="457200">
              <a:lnSpc>
                <a:spcPct val="115000"/>
              </a:lnSpc>
              <a:spcBef>
                <a:spcPts val="1000"/>
              </a:spcBef>
              <a:buClr>
                <a:srgbClr val="90C226"/>
              </a:buClr>
              <a:buSzPct val="80000"/>
              <a:tabLst>
                <a:tab pos="6391275" algn="l"/>
              </a:tabLst>
            </a:pPr>
            <a:r>
              <a:rPr lang="ru-RU" dirty="0" smtClean="0">
                <a:solidFill>
                  <a:prstClr val="black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определяет выбор </a:t>
            </a: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 и детского сада в целом</a:t>
            </a:r>
            <a:r>
              <a:rPr lang="ru-RU" dirty="0" smtClean="0">
                <a:solidFill>
                  <a:prstClr val="black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.</a:t>
            </a:r>
          </a:p>
          <a:p>
            <a:pPr marR="135890" lvl="0" algn="ctr" defTabSz="457200">
              <a:lnSpc>
                <a:spcPct val="115000"/>
              </a:lnSpc>
              <a:spcBef>
                <a:spcPts val="1000"/>
              </a:spcBef>
              <a:buClr>
                <a:srgbClr val="90C226"/>
              </a:buClr>
              <a:buSzPct val="80000"/>
              <a:tabLst>
                <a:tab pos="6391275" algn="l"/>
              </a:tabLst>
            </a:pPr>
            <a:r>
              <a:rPr lang="ru-RU" b="1" dirty="0" smtClean="0">
                <a:solidFill>
                  <a:srgbClr val="82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Разработана на основе </a:t>
            </a:r>
            <a:r>
              <a:rPr lang="ru-RU" b="1" dirty="0">
                <a:ln w="1905"/>
                <a:solidFill>
                  <a:srgbClr val="82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  <a:ea typeface="+mj-ea"/>
                <a:cs typeface="Times New Roman" pitchFamily="18" charset="0"/>
              </a:rPr>
              <a:t>следующих программ </a:t>
            </a:r>
            <a:br>
              <a:rPr lang="ru-RU" b="1" dirty="0">
                <a:ln w="1905"/>
                <a:solidFill>
                  <a:srgbClr val="82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  <a:ea typeface="+mj-ea"/>
                <a:cs typeface="Times New Roman" pitchFamily="18" charset="0"/>
              </a:rPr>
            </a:br>
            <a:r>
              <a:rPr lang="ru-RU" b="1" dirty="0">
                <a:ln w="1905"/>
                <a:solidFill>
                  <a:srgbClr val="82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  <a:ea typeface="+mj-ea"/>
                <a:cs typeface="Times New Roman" pitchFamily="18" charset="0"/>
              </a:rPr>
              <a:t>и методических пособий</a:t>
            </a:r>
            <a:r>
              <a:rPr lang="ru-RU" b="1" dirty="0" smtClean="0">
                <a:ln w="1905"/>
                <a:solidFill>
                  <a:srgbClr val="82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  <a:ea typeface="+mj-ea"/>
                <a:cs typeface="Times New Roman" pitchFamily="18" charset="0"/>
              </a:rPr>
              <a:t>:</a:t>
            </a: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Обучение детей татарской национальности родному </a:t>
            </a:r>
            <a:r>
              <a:rPr lang="ru-RU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языку. УМК </a:t>
            </a: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для детей 2-7 лет «</a:t>
            </a:r>
            <a:r>
              <a:rPr lang="ru-RU" dirty="0" err="1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Туган</a:t>
            </a: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телд</a:t>
            </a:r>
            <a:r>
              <a:rPr lang="tt-RU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ә</a:t>
            </a: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с</a:t>
            </a:r>
            <a:r>
              <a:rPr lang="tt-RU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ө</a:t>
            </a:r>
            <a:r>
              <a:rPr lang="ru-RU" dirty="0" err="1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йл</a:t>
            </a:r>
            <a:r>
              <a:rPr lang="tt-RU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ә</a:t>
            </a: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ш</a:t>
            </a:r>
            <a:r>
              <a:rPr lang="tt-RU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ә</a:t>
            </a:r>
            <a:r>
              <a:rPr lang="ru-RU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без». Авторы : </a:t>
            </a:r>
            <a:r>
              <a:rPr lang="ru-RU" dirty="0" err="1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Хазратова</a:t>
            </a:r>
            <a:r>
              <a:rPr lang="ru-RU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Ф.В., </a:t>
            </a:r>
            <a:r>
              <a:rPr lang="ru-RU" dirty="0" err="1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Зарипова</a:t>
            </a:r>
            <a:r>
              <a:rPr lang="ru-RU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З.М.;</a:t>
            </a: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Обучение детей русскому </a:t>
            </a:r>
            <a:r>
              <a:rPr lang="ru-RU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языку. </a:t>
            </a: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УМК для детей 4-7 лет «Изучаем русский </a:t>
            </a:r>
            <a:r>
              <a:rPr lang="ru-RU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язык»  Автор: </a:t>
            </a:r>
            <a:r>
              <a:rPr lang="ru-RU" dirty="0" err="1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Гаффарова</a:t>
            </a:r>
            <a:r>
              <a:rPr lang="ru-RU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С.М</a:t>
            </a: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.;</a:t>
            </a: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Региональная образовательная программа дошкольного </a:t>
            </a:r>
            <a:r>
              <a:rPr lang="ru-RU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образования «</a:t>
            </a:r>
            <a:r>
              <a:rPr lang="tt-RU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Сөенеч</a:t>
            </a:r>
            <a:r>
              <a:rPr lang="ru-RU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» </a:t>
            </a:r>
            <a:r>
              <a:rPr lang="uk-UA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. Автор: </a:t>
            </a:r>
            <a:r>
              <a:rPr lang="ru-RU" dirty="0" err="1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Шаехова</a:t>
            </a:r>
            <a:r>
              <a:rPr lang="ru-RU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Р. К.</a:t>
            </a:r>
          </a:p>
          <a:p>
            <a:pPr marR="135890" lvl="0" algn="ctr" defTabSz="457200">
              <a:lnSpc>
                <a:spcPct val="115000"/>
              </a:lnSpc>
              <a:spcBef>
                <a:spcPts val="1000"/>
              </a:spcBef>
              <a:buClr>
                <a:srgbClr val="90C226"/>
              </a:buClr>
              <a:buSzPct val="80000"/>
              <a:tabLst>
                <a:tab pos="6391275" algn="l"/>
              </a:tabLst>
            </a:pPr>
            <a:r>
              <a:rPr lang="ru-RU" b="1" dirty="0">
                <a:ln w="1905"/>
                <a:solidFill>
                  <a:srgbClr val="82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  <a:ea typeface="+mj-ea"/>
                <a:cs typeface="Times New Roman" pitchFamily="18" charset="0"/>
              </a:rPr>
              <a:t/>
            </a:r>
            <a:br>
              <a:rPr lang="ru-RU" b="1" dirty="0">
                <a:ln w="1905"/>
                <a:solidFill>
                  <a:srgbClr val="82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  <a:ea typeface="+mj-ea"/>
                <a:cs typeface="Times New Roman" pitchFamily="18" charset="0"/>
              </a:rPr>
            </a:br>
            <a:endParaRPr lang="ru-RU" b="1" dirty="0">
              <a:solidFill>
                <a:srgbClr val="820000"/>
              </a:solidFill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R="135890" lvl="0" algn="just" defTabSz="457200">
              <a:lnSpc>
                <a:spcPct val="115000"/>
              </a:lnSpc>
              <a:spcBef>
                <a:spcPts val="1000"/>
              </a:spcBef>
              <a:buClr>
                <a:srgbClr val="90C226"/>
              </a:buClr>
              <a:buSzPct val="80000"/>
              <a:tabLst>
                <a:tab pos="6391275" algn="l"/>
              </a:tabLst>
            </a:pPr>
            <a:endParaRPr lang="ru-RU" sz="2000" dirty="0" smtClean="0">
              <a:solidFill>
                <a:prstClr val="black"/>
              </a:solidFill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R="135890" lvl="0" algn="just" defTabSz="457200">
              <a:lnSpc>
                <a:spcPct val="115000"/>
              </a:lnSpc>
              <a:spcBef>
                <a:spcPts val="1000"/>
              </a:spcBef>
              <a:buClr>
                <a:srgbClr val="90C226"/>
              </a:buClr>
              <a:buSzPct val="80000"/>
              <a:tabLst>
                <a:tab pos="6391275" algn="l"/>
              </a:tabLst>
            </a:pPr>
            <a:endParaRPr lang="ru-RU" sz="2000" dirty="0">
              <a:solidFill>
                <a:prstClr val="black"/>
              </a:solidFill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R="135890" lvl="0" algn="just" defTabSz="457200">
              <a:lnSpc>
                <a:spcPct val="115000"/>
              </a:lnSpc>
              <a:spcBef>
                <a:spcPts val="1000"/>
              </a:spcBef>
              <a:buClr>
                <a:srgbClr val="90C226"/>
              </a:buClr>
              <a:buSzPct val="80000"/>
              <a:tabLst>
                <a:tab pos="6391275" algn="l"/>
              </a:tabLst>
            </a:pPr>
            <a:endParaRPr lang="ru-RU" sz="2000" dirty="0" smtClean="0">
              <a:solidFill>
                <a:prstClr val="black"/>
              </a:solidFill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R="135890" lvl="0" algn="just" defTabSz="457200">
              <a:lnSpc>
                <a:spcPct val="115000"/>
              </a:lnSpc>
              <a:spcBef>
                <a:spcPts val="1000"/>
              </a:spcBef>
              <a:buClr>
                <a:srgbClr val="90C226"/>
              </a:buClr>
              <a:buSzPct val="80000"/>
              <a:tabLst>
                <a:tab pos="6391275" algn="l"/>
              </a:tabLst>
            </a:pPr>
            <a:endParaRPr lang="ru-RU" sz="2000" dirty="0">
              <a:solidFill>
                <a:prstClr val="black"/>
              </a:solidFill>
              <a:latin typeface="Georgia" panose="0204050205040502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21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84168" y="3933056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0" y="0"/>
            <a:ext cx="915078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548680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ОБРАЗОВАТЕЛЬНЫЕ ОБЛАСТИ ПРОГРАММЫ</a:t>
            </a:r>
            <a:endParaRPr lang="ru-RU" sz="2400" b="1" dirty="0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44955866"/>
              </p:ext>
            </p:extLst>
          </p:nvPr>
        </p:nvGraphicFramePr>
        <p:xfrm>
          <a:off x="251520" y="1379676"/>
          <a:ext cx="8496944" cy="4569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5387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84168" y="3933056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0" y="0"/>
            <a:ext cx="915078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68043" y="116632"/>
            <a:ext cx="2655295" cy="1593177"/>
            <a:chOff x="0" y="558859"/>
            <a:chExt cx="2655295" cy="159317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558859"/>
              <a:ext cx="2655295" cy="159317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0" y="558859"/>
              <a:ext cx="2655295" cy="15931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ЗАДАЧИ СОЦИАЛЬНО-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КОММУНИКАТИВНОГО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РАЗВИТИЯ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ДОШКОЛЬНИКОВ:</a:t>
              </a:r>
              <a:endParaRPr lang="ru-RU" sz="1400" b="1" kern="1200" dirty="0" smtClean="0">
                <a:solidFill>
                  <a:schemeClr val="tx1"/>
                </a:solidFill>
                <a:latin typeface="Georgia" panose="02040502050405020303" pitchFamily="18" charset="0"/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b="1" kern="1200" dirty="0">
                <a:solidFill>
                  <a:schemeClr val="tx1"/>
                </a:solidFill>
                <a:latin typeface="Georgia" panose="02040502050405020303" pitchFamily="18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823338" y="1517010"/>
            <a:ext cx="62646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усвоение и присвоение норм, правил поведения и морально-нравственных ценностей, принятых в российском обществе;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развитие общения ребенка со взрослыми и сверстниками, формирование готовности к совместной деятельности и сотрудничеству;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формирование у ребенка основ гражданственности и патриотизма, уважительного отношения и чувства принадлежности к своей семье, сообществу детей и взрослых в Организации, региону проживания и стране в целом;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развитие эмоциональной отзывчивости и сопереживания, социального и эмоционального интеллекта, воспитание гуманных чувств и отношений;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развитие самостоятельности и инициативности, планирования и регуляции ребенком собственных действий;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формирование позитивных установок к различным видам труда и творчества;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формирование основ социальной навигации и безопасного поведения в быту и природе, социуме и </a:t>
            </a:r>
            <a:r>
              <a:rPr lang="ru-RU" sz="1400" b="1" dirty="0" err="1">
                <a:latin typeface="Georgia" panose="02040502050405020303" pitchFamily="18" charset="0"/>
              </a:rPr>
              <a:t>медиапространстве</a:t>
            </a:r>
            <a:r>
              <a:rPr lang="ru-RU" sz="1400" b="1" dirty="0">
                <a:latin typeface="Georgia" panose="02040502050405020303" pitchFamily="18" charset="0"/>
              </a:rPr>
              <a:t> (цифровой среде).</a:t>
            </a:r>
          </a:p>
        </p:txBody>
      </p:sp>
    </p:spTree>
    <p:extLst>
      <p:ext uri="{BB962C8B-B14F-4D97-AF65-F5344CB8AC3E}">
        <p14:creationId xmlns:p14="http://schemas.microsoft.com/office/powerpoint/2010/main" val="225817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84168" y="3933056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0" y="19290"/>
            <a:ext cx="9150780" cy="6858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07504" y="260648"/>
            <a:ext cx="2655295" cy="1593177"/>
            <a:chOff x="2920824" y="558859"/>
            <a:chExt cx="2655295" cy="159317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920824" y="558859"/>
              <a:ext cx="2655295" cy="159317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2483469"/>
                <a:satOff val="9953"/>
                <a:lumOff val="2157"/>
                <a:alphaOff val="0"/>
              </a:schemeClr>
            </a:fillRef>
            <a:effectRef idx="0">
              <a:schemeClr val="accent5">
                <a:hueOff val="-2483469"/>
                <a:satOff val="9953"/>
                <a:lumOff val="215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Прямоугольник 5"/>
            <p:cNvSpPr/>
            <p:nvPr/>
          </p:nvSpPr>
          <p:spPr>
            <a:xfrm>
              <a:off x="2920824" y="558859"/>
              <a:ext cx="2655295" cy="15931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ЗАДАЧИ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 ПОЗНАВАТЕЛЬНОГО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РАЗВИТИЯ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ДОШКОЛЬНИКОВ:</a:t>
              </a:r>
              <a:endParaRPr lang="ru-RU" sz="1400" b="1" kern="1200" dirty="0">
                <a:solidFill>
                  <a:schemeClr val="tx1"/>
                </a:solidFill>
                <a:latin typeface="Georgia" panose="02040502050405020303" pitchFamily="18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2838071" y="620688"/>
            <a:ext cx="6126415" cy="634019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развитие любознательности, интереса и мотивации к познавательной деятельности; освоение сенсорных эталонов и перцептивных (обследовательских) действий, развитие поисковых исследовательских умений, мыслительных операций, воображения и способности к творческому преобразованию объектов познания, становление сознания;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 формирование целостной картины мира, представлений об объектах окружающего мира, их свойствах и отношениях;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формирование основ экологической культуры, знаний об особенностях и многообразии природы Родного края и различных континентов, о взаимосвязях внутри природных сообществ и роли человека в природе, правилах поведения в природной среде, воспитание гуманного отношения к природе;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формирование представлений о себе и ближайшем социальном окружении, культурно-исторических событиях, традициях и социокультурных ценностях малой родины и Отечества, многообразии стран и народов мира;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формирование представлений о количестве, числе, счете, величине, геометрических фигурах, пространстве, времени, математических зависимостях и отношениях этих категорий, овладение логико-математическими способами их познания;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формирование представлений о цифровых средствах познания окружающего мира, способах их безопасного использования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37613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84168" y="3933056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0" y="0"/>
            <a:ext cx="9150780" cy="6858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07504" y="188640"/>
            <a:ext cx="2655295" cy="1593177"/>
            <a:chOff x="5841649" y="558859"/>
            <a:chExt cx="2655295" cy="159317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841649" y="558859"/>
              <a:ext cx="2655295" cy="159317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4966938"/>
                <a:satOff val="19906"/>
                <a:lumOff val="4314"/>
                <a:alphaOff val="0"/>
              </a:schemeClr>
            </a:fillRef>
            <a:effectRef idx="0">
              <a:schemeClr val="accent5">
                <a:hueOff val="-4966938"/>
                <a:satOff val="19906"/>
                <a:lumOff val="431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Прямоугольник 5"/>
            <p:cNvSpPr/>
            <p:nvPr/>
          </p:nvSpPr>
          <p:spPr>
            <a:xfrm>
              <a:off x="5841649" y="558859"/>
              <a:ext cx="2655295" cy="15931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ЗАДАЧИ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РЕЧЕВОГО</a:t>
              </a:r>
              <a:endParaRPr lang="ru-RU" sz="1400" b="1" kern="1200" dirty="0" smtClean="0">
                <a:solidFill>
                  <a:schemeClr val="tx1"/>
                </a:solidFill>
                <a:latin typeface="Georgia" panose="02040502050405020303" pitchFamily="18" charset="0"/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РАЗВИТИЯ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ДОШКОЛЬНИКОВ:</a:t>
              </a:r>
              <a:endParaRPr lang="ru-RU" sz="1400" b="1" kern="1200" dirty="0">
                <a:solidFill>
                  <a:schemeClr val="tx1"/>
                </a:solidFill>
                <a:latin typeface="Georgia" panose="02040502050405020303" pitchFamily="18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2764396" y="1628800"/>
            <a:ext cx="598566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владение речью как средством коммуникации, познания и самовыражения;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формирование правильного звукопроизношения;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развитие звуковой и интонационной культуры речи;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развитие фонематического слуха;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обогащение активного и пассивного словарного запаса;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 развитие грамматически правильной и связной речи (диалогической и монологической);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ознакомление с литературными произведениями различных жанров (фольклор, художественная и познавательная литература), формирование их осмысленного восприятия;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 развитие речевого творчества;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формирование предпосылок к обучению грамоте.</a:t>
            </a:r>
          </a:p>
        </p:txBody>
      </p:sp>
    </p:spTree>
    <p:extLst>
      <p:ext uri="{BB962C8B-B14F-4D97-AF65-F5344CB8AC3E}">
        <p14:creationId xmlns:p14="http://schemas.microsoft.com/office/powerpoint/2010/main" val="55237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84168" y="3933056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0" y="0"/>
            <a:ext cx="9150780" cy="6858000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179511" y="260648"/>
            <a:ext cx="2655295" cy="1593177"/>
            <a:chOff x="1460412" y="2417566"/>
            <a:chExt cx="2655295" cy="1593177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460412" y="2417566"/>
              <a:ext cx="2655295" cy="159317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450407"/>
                <a:satOff val="29858"/>
                <a:lumOff val="6471"/>
                <a:alphaOff val="0"/>
              </a:schemeClr>
            </a:fillRef>
            <a:effectRef idx="0">
              <a:schemeClr val="accent5">
                <a:hueOff val="-7450407"/>
                <a:satOff val="29858"/>
                <a:lumOff val="647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Прямоугольник 12"/>
            <p:cNvSpPr/>
            <p:nvPr/>
          </p:nvSpPr>
          <p:spPr>
            <a:xfrm>
              <a:off x="1460412" y="2417566"/>
              <a:ext cx="2655295" cy="15931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b="1" kern="1200" dirty="0" smtClean="0">
                <a:solidFill>
                  <a:schemeClr val="tx1"/>
                </a:solidFill>
                <a:latin typeface="Georgia" panose="02040502050405020303" pitchFamily="18" charset="0"/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ЗАДАЧИ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ХУДОЖЕСТВЕННО-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ЭСТЕТИЧЕСКОГО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 РАЗВИТИЯ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ДОШКОЛЬНИКОВ:</a:t>
              </a:r>
              <a:endParaRPr lang="ru-RU" sz="1400" b="1" kern="1200" dirty="0" smtClean="0">
                <a:solidFill>
                  <a:schemeClr val="tx1"/>
                </a:solidFill>
                <a:latin typeface="Georgia" panose="02040502050405020303" pitchFamily="18" charset="0"/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b="1" kern="1200" dirty="0">
                <a:solidFill>
                  <a:schemeClr val="tx1"/>
                </a:solidFill>
                <a:latin typeface="Georgia" panose="02040502050405020303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6229" y="1827128"/>
            <a:ext cx="66784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развитие предпосылок ценностно-смыслового восприятия и понимания мира природы и произведений искусства (словесного, музыкального, изобразительного);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становление эстетического и эмоционально-нравственного отношения к окружающему миру, воспитание эстетического вкуса;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формирование элементарных представлений о видах искусства (музыка, живопись, театр, народное искусство и другое);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формирование художественных умений и навыков в разных видах деятельности (рисовании, лепке, аппликации, художественном конструировании, пении, игре на детских музыкальных инструментах, музыкально-ритмических движениях, словесном творчестве и другое);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освоение разнообразных средств художественной выразительности в различных видах искусства;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реализацию художественно-творческих способностей ребенка в повседневной жизни и различных видах досуговой деятельности (праздники, развлечения и другое);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развитие и поддержку самостоятельной творческой деятельности детей (изобразительной, конструктивной, музыкальной, художественно-речевой, театрализованной и другое).</a:t>
            </a:r>
          </a:p>
        </p:txBody>
      </p:sp>
    </p:spTree>
    <p:extLst>
      <p:ext uri="{BB962C8B-B14F-4D97-AF65-F5344CB8AC3E}">
        <p14:creationId xmlns:p14="http://schemas.microsoft.com/office/powerpoint/2010/main" val="23845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84168" y="3933056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0" y="0"/>
            <a:ext cx="9150780" cy="6858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87976" y="107649"/>
            <a:ext cx="2674823" cy="1674168"/>
            <a:chOff x="4361708" y="2336575"/>
            <a:chExt cx="2674823" cy="1674168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4361708" y="2336575"/>
              <a:ext cx="2655295" cy="159317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Прямоугольник 5"/>
            <p:cNvSpPr/>
            <p:nvPr/>
          </p:nvSpPr>
          <p:spPr>
            <a:xfrm>
              <a:off x="4381236" y="2417566"/>
              <a:ext cx="2655295" cy="15931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ЗАДАЧИ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ФИЗИЧЕСКОГО</a:t>
              </a:r>
              <a:endParaRPr lang="ru-RU" sz="1400" b="1" kern="1200" dirty="0" smtClean="0">
                <a:solidFill>
                  <a:schemeClr val="tx1"/>
                </a:solidFill>
                <a:latin typeface="Georgia" panose="02040502050405020303" pitchFamily="18" charset="0"/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РАЗВИТИЯ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 smtClean="0">
                  <a:solidFill>
                    <a:schemeClr val="tx1"/>
                  </a:solidFill>
                  <a:latin typeface="Georgia" panose="02040502050405020303" pitchFamily="18" charset="0"/>
                </a:rPr>
                <a:t>ДОШКОЛЬНИКОВ:</a:t>
              </a:r>
              <a:endParaRPr lang="ru-RU" sz="1400" b="1" kern="1200" dirty="0">
                <a:solidFill>
                  <a:schemeClr val="tx1"/>
                </a:solidFill>
                <a:latin typeface="Georgia" panose="02040502050405020303" pitchFamily="18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307704" y="1628739"/>
            <a:ext cx="667848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приобретение ребенком двигательного опыта в различных видах деятельности детей, развитие психофизических качеств (быстрота, сила, ловкость, выносливость, гибкость), координационных способностей, крупных групп мышц и мелкой моторики;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формирование опорно-двигательного аппарата, развитие равновесия, глазомера, ориентировки в пространстве;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овладение основными движениями (метание, ползание, лазанье, ходьба, бег, прыжки);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обучение общеразвивающим упражнениям, музыкально-ритмическим движениям, подвижным играм, спортивным упражнениям и элементам спортивных игр (баскетбол, футбол, хоккей, и другое);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воспитание нравственно-волевых качеств (воля, смелость, выдержка и другое);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воспитание интереса к различным видам спорта и чувства гордости за выдающиеся достижения российских спортсменов;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приобщение к здоровому образу жизни и активному отдыху, формирование представлений о здоровье, способах его сохранения и укрепления, правилах безопасного поведения в разных видах двигательной деятельности, воспитание бережного отношения к своему здоровью и здоровью окружающих.</a:t>
            </a:r>
          </a:p>
        </p:txBody>
      </p:sp>
    </p:spTree>
    <p:extLst>
      <p:ext uri="{BB962C8B-B14F-4D97-AF65-F5344CB8AC3E}">
        <p14:creationId xmlns:p14="http://schemas.microsoft.com/office/powerpoint/2010/main" val="215065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84168" y="3933056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0" y="0"/>
            <a:ext cx="915078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7504" y="404664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ХАРАКТЕРИСТИКА  ВЗАИМОДЕЙСТВИЯ</a:t>
            </a:r>
          </a:p>
          <a:p>
            <a:pPr lvl="0" algn="ctr"/>
            <a:r>
              <a:rPr lang="ru-RU" sz="24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ПЕДАГОГИЧЕСКОГО  КОЛЛЕКТИВА</a:t>
            </a:r>
          </a:p>
          <a:p>
            <a:pPr lvl="0" algn="ctr"/>
            <a:r>
              <a:rPr lang="ru-RU" sz="24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С  СЕМЬЯМИ ВОСПИТАННИКОВ</a:t>
            </a:r>
            <a:endParaRPr lang="ru-RU" sz="2400" b="1" dirty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844824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Georgia" panose="02040502050405020303" pitchFamily="18" charset="0"/>
              </a:rPr>
              <a:t>В основу совместной деятельности  </a:t>
            </a:r>
            <a:r>
              <a:rPr lang="ru-RU" b="1" dirty="0" smtClean="0">
                <a:latin typeface="Georgia" panose="02040502050405020303" pitchFamily="18" charset="0"/>
              </a:rPr>
              <a:t> педагогов  с семьями воспитанников заложены следующие </a:t>
            </a:r>
            <a:r>
              <a:rPr lang="ru-RU" b="1" dirty="0">
                <a:latin typeface="Georgia" panose="02040502050405020303" pitchFamily="18" charset="0"/>
              </a:rPr>
              <a:t>принципы: </a:t>
            </a:r>
          </a:p>
          <a:p>
            <a:endParaRPr lang="ru-RU" b="1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Georgia" panose="02040502050405020303" pitchFamily="18" charset="0"/>
              </a:rPr>
              <a:t> единый подход к процессу воспитания </a:t>
            </a:r>
            <a:r>
              <a:rPr lang="ru-RU" b="1" dirty="0" smtClean="0">
                <a:latin typeface="Georgia" panose="02040502050405020303" pitchFamily="18" charset="0"/>
              </a:rPr>
              <a:t>ребёнка</a:t>
            </a:r>
            <a:r>
              <a:rPr lang="ru-RU" b="1" dirty="0">
                <a:latin typeface="Georgia" panose="02040502050405020303" pitchFamily="18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Georgia" panose="02040502050405020303" pitchFamily="18" charset="0"/>
              </a:rPr>
              <a:t>открытость дошкольного учреждения для родителей;</a:t>
            </a:r>
          </a:p>
          <a:p>
            <a:r>
              <a:rPr lang="ru-RU" b="1" dirty="0">
                <a:latin typeface="Georgia" panose="02040502050405020303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Georgia" panose="02040502050405020303" pitchFamily="18" charset="0"/>
              </a:rPr>
              <a:t>взаимное доверие во взаимоотношениях педагогов и родителей</a:t>
            </a:r>
            <a:r>
              <a:rPr lang="ru-RU" b="1" dirty="0" smtClean="0">
                <a:latin typeface="Georgia" panose="02040502050405020303" pitchFamily="18" charset="0"/>
              </a:rPr>
              <a:t>;</a:t>
            </a:r>
          </a:p>
          <a:p>
            <a:endParaRPr lang="ru-RU" b="1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Georgia" panose="02040502050405020303" pitchFamily="18" charset="0"/>
              </a:rPr>
              <a:t> уважение и доброжелательность друг к другу;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Georgia" panose="02040502050405020303" pitchFamily="18" charset="0"/>
              </a:rPr>
              <a:t>дифференцированный подход к каждой семье;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latin typeface="Georgia" panose="02040502050405020303" pitchFamily="18" charset="0"/>
              </a:rPr>
              <a:t>равноответственность</a:t>
            </a:r>
            <a:r>
              <a:rPr lang="ru-RU" b="1" dirty="0" smtClean="0">
                <a:latin typeface="Georgia" panose="02040502050405020303" pitchFamily="18" charset="0"/>
              </a:rPr>
              <a:t> </a:t>
            </a:r>
            <a:r>
              <a:rPr lang="ru-RU" b="1" dirty="0">
                <a:latin typeface="Georgia" panose="02040502050405020303" pitchFamily="18" charset="0"/>
              </a:rPr>
              <a:t>родителей и </a:t>
            </a:r>
            <a:r>
              <a:rPr lang="ru-RU" b="1" dirty="0" smtClean="0">
                <a:latin typeface="Georgia" panose="02040502050405020303" pitchFamily="18" charset="0"/>
              </a:rPr>
              <a:t>педагогов.</a:t>
            </a:r>
            <a:endParaRPr lang="ru-RU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18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84168" y="3933056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0" y="0"/>
            <a:ext cx="915078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08309" y="1052736"/>
            <a:ext cx="45207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Контактная информация:</a:t>
            </a:r>
            <a:endParaRPr lang="ru-RU" sz="2400" b="1" cap="none" spc="0" dirty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772816"/>
            <a:ext cx="792088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0" lang="ru-RU" sz="2400" b="1" i="0" u="none" strike="noStrike" kern="0" cap="none" spc="0" normalizeH="0" baseline="0" noProof="0" dirty="0" smtClean="0">
                <a:ln w="1905"/>
                <a:solidFill>
                  <a:srgbClr val="82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anose="02040502050405020303" pitchFamily="18" charset="0"/>
                <a:ea typeface="+mj-ea"/>
                <a:cs typeface="Times New Roman" pitchFamily="18" charset="0"/>
              </a:rPr>
              <a:t>ТЕЛЕФОН:</a:t>
            </a:r>
            <a:r>
              <a:rPr kumimoji="0" lang="ru-RU" sz="3600" b="1" i="0" u="none" strike="noStrike" kern="0" cap="none" spc="0" normalizeH="0" baseline="0" noProof="0" dirty="0" smtClean="0">
                <a:ln w="1905"/>
                <a:solidFill>
                  <a:srgbClr val="82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0" i="0" u="none" strike="noStrike" kern="0" cap="none" spc="0" normalizeH="0" baseline="0" noProof="0" dirty="0" smtClean="0">
                <a:ln w="1905"/>
                <a:solidFill>
                  <a:srgbClr val="54A021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600" b="0" i="0" u="none" strike="noStrike" kern="0" cap="none" spc="0" normalizeH="0" baseline="0" noProof="0" dirty="0" smtClean="0">
                <a:ln w="1905"/>
                <a:solidFill>
                  <a:srgbClr val="54A021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0" cap="none" spc="0" normalizeH="0" baseline="0" noProof="0" dirty="0" smtClean="0">
                <a:ln w="1905"/>
                <a:solidFill>
                  <a:srgbClr val="3A1F9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8(85563) 3 – 4</a:t>
            </a:r>
            <a:r>
              <a:rPr kumimoji="0" lang="en-US" sz="2400" b="1" i="0" u="none" strike="noStrike" kern="0" cap="none" spc="0" normalizeH="0" baseline="0" noProof="0" dirty="0" smtClean="0">
                <a:ln w="1905"/>
                <a:solidFill>
                  <a:srgbClr val="3A1F9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</a:t>
            </a:r>
            <a:r>
              <a:rPr kumimoji="0" lang="ru-RU" sz="2400" b="1" i="0" u="none" strike="noStrike" kern="0" cap="none" spc="0" normalizeH="0" baseline="0" noProof="0" dirty="0" smtClean="0">
                <a:ln w="1905"/>
                <a:solidFill>
                  <a:srgbClr val="3A1F9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– </a:t>
            </a:r>
            <a:r>
              <a:rPr kumimoji="0" lang="en-US" sz="2400" b="1" i="0" u="none" strike="noStrike" kern="0" cap="none" spc="0" normalizeH="0" baseline="0" noProof="0" dirty="0" smtClean="0">
                <a:ln w="1905"/>
                <a:solidFill>
                  <a:srgbClr val="3A1F9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36</a:t>
            </a:r>
            <a:r>
              <a:rPr kumimoji="0" lang="ru-RU" sz="2400" b="1" i="0" u="none" strike="noStrike" kern="0" cap="none" spc="0" normalizeH="0" baseline="0" noProof="0" dirty="0" smtClean="0">
                <a:ln w="1905"/>
                <a:solidFill>
                  <a:srgbClr val="3A1F9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 w="1905"/>
                <a:solidFill>
                  <a:srgbClr val="3A1F9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600" b="0" i="0" u="none" strike="noStrike" kern="0" cap="none" spc="0" normalizeH="0" baseline="0" noProof="0" dirty="0" smtClean="0">
                <a:ln w="1905"/>
                <a:solidFill>
                  <a:srgbClr val="54A021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600" b="0" i="0" u="none" strike="noStrike" kern="0" cap="none" spc="0" normalizeH="0" baseline="0" noProof="0" dirty="0" smtClean="0">
                <a:ln w="1905"/>
                <a:solidFill>
                  <a:srgbClr val="54A021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n-US" sz="2800" b="1" i="0" u="none" strike="noStrike" kern="0" cap="none" spc="0" normalizeH="0" baseline="0" noProof="0" dirty="0" smtClean="0">
                <a:ln w="1905"/>
                <a:solidFill>
                  <a:srgbClr val="82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anose="02040502050405020303" pitchFamily="18" charset="0"/>
                <a:ea typeface="+mj-ea"/>
                <a:cs typeface="Times New Roman" pitchFamily="18" charset="0"/>
              </a:rPr>
              <a:t>Email</a:t>
            </a:r>
            <a:r>
              <a:rPr kumimoji="0" lang="tt-RU" sz="2800" b="1" i="0" u="none" strike="noStrike" kern="0" cap="none" spc="0" normalizeH="0" baseline="0" noProof="0" dirty="0" smtClean="0">
                <a:ln w="1905"/>
                <a:solidFill>
                  <a:srgbClr val="82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anose="02040502050405020303" pitchFamily="18" charset="0"/>
                <a:ea typeface="+mj-ea"/>
                <a:cs typeface="Times New Roman" pitchFamily="18" charset="0"/>
              </a:rPr>
              <a:t>:</a:t>
            </a:r>
            <a:r>
              <a:rPr kumimoji="0" lang="en-US" sz="3600" b="0" i="0" u="none" strike="noStrike" kern="0" cap="none" spc="0" normalizeH="0" baseline="0" noProof="0" dirty="0" smtClean="0">
                <a:ln w="1905"/>
                <a:solidFill>
                  <a:srgbClr val="54A021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0" i="0" u="none" strike="noStrike" kern="0" cap="none" spc="0" normalizeH="0" baseline="0" noProof="0" dirty="0" smtClean="0">
                <a:ln w="1905"/>
                <a:solidFill>
                  <a:srgbClr val="54A021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A1F9D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Times New Roman" pitchFamily="18" charset="0"/>
                <a:hlinkClick r:id="rId3"/>
              </a:rPr>
              <a:t>ds4.mam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A1F9D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Times New Roman" pitchFamily="18" charset="0"/>
                <a:hlinkClick r:id="rId3"/>
              </a:rPr>
              <a:t>@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A1F9D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Times New Roman" pitchFamily="18" charset="0"/>
                <a:hlinkClick r:id="rId3"/>
              </a:rPr>
              <a:t>tatar.ru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A1F9D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54A021">
                    <a:lumMod val="50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54A021">
                    <a:lumMod val="50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en-US" sz="3600" b="0" i="0" u="none" strike="noStrike" kern="0" cap="none" spc="0" normalizeH="0" baseline="0" noProof="0" dirty="0" smtClean="0">
                <a:ln w="1905"/>
                <a:solidFill>
                  <a:srgbClr val="54A021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en-US" sz="3600" b="0" i="0" u="none" strike="noStrike" kern="0" cap="none" spc="0" normalizeH="0" baseline="0" noProof="0" dirty="0" smtClean="0">
                <a:ln w="1905"/>
                <a:solidFill>
                  <a:srgbClr val="54A021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400" b="1" kern="0" dirty="0" smtClean="0">
                <a:ln w="1905"/>
                <a:solidFill>
                  <a:srgbClr val="82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  <a:ea typeface="+mj-ea"/>
                <a:cs typeface="Times New Roman" pitchFamily="18" charset="0"/>
              </a:rPr>
              <a:t>НАШ САЙТ:</a:t>
            </a:r>
            <a:r>
              <a:rPr kumimoji="0" lang="ru-RU" sz="3600" b="0" i="0" u="none" strike="noStrike" kern="0" cap="none" spc="0" normalizeH="0" baseline="0" noProof="0" dirty="0" smtClean="0">
                <a:ln w="1905"/>
                <a:solidFill>
                  <a:srgbClr val="54A021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u="sng" kern="0" dirty="0">
                <a:solidFill>
                  <a:srgbClr val="3A1F9D"/>
                </a:solidFill>
                <a:latin typeface="Times New Roman" pitchFamily="18" charset="0"/>
                <a:ea typeface="+mj-ea"/>
                <a:cs typeface="Times New Roman" pitchFamily="18" charset="0"/>
                <a:hlinkClick r:id="rId4"/>
              </a:rPr>
              <a:t>https://</a:t>
            </a:r>
            <a:r>
              <a:rPr lang="en-US" sz="2800" b="1" u="sng" kern="0" dirty="0" smtClean="0">
                <a:solidFill>
                  <a:srgbClr val="3A1F9D"/>
                </a:solidFill>
                <a:latin typeface="Times New Roman" pitchFamily="18" charset="0"/>
                <a:ea typeface="+mj-ea"/>
                <a:cs typeface="Times New Roman" pitchFamily="18" charset="0"/>
                <a:hlinkClick r:id="rId4"/>
              </a:rPr>
              <a:t>edu.tatar.ru/mamadysh/dou_ekiyat</a:t>
            </a:r>
            <a:r>
              <a:rPr lang="ru-RU" sz="2800" b="1" u="sng" kern="0" dirty="0" smtClean="0">
                <a:solidFill>
                  <a:srgbClr val="3A1F9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100" b="1" i="0" u="none" strike="noStrike" kern="0" cap="none" spc="0" normalizeH="0" baseline="0" noProof="0" dirty="0" smtClean="0">
                <a:ln>
                  <a:noFill/>
                </a:ln>
                <a:solidFill>
                  <a:srgbClr val="3A1F9D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100" b="1" i="0" u="none" strike="noStrike" kern="0" cap="none" spc="0" normalizeH="0" baseline="0" noProof="0" dirty="0" smtClean="0">
                <a:ln>
                  <a:noFill/>
                </a:ln>
                <a:solidFill>
                  <a:srgbClr val="3A1F9D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3A1F9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5412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38217" y="404664"/>
            <a:ext cx="68675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НОРМАТИВНО-ПРАВОВАЯ БАЗА ПРОГРАММЫ</a:t>
            </a:r>
            <a:endParaRPr lang="ru-RU" sz="2000" b="1" dirty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endParaRPr lang="ru-RU" sz="2000" b="1" cap="none" spc="0" dirty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758607"/>
            <a:ext cx="8851900" cy="5694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5197654"/>
            <a:ext cx="5256584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ru-RU" sz="1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publication.pravo.gov.ru/Document/View/0001202212280044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9946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137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60240" y="1305342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280095"/>
            <a:ext cx="7704856" cy="38472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ЦЕЛЬ  ПРОГРАММЫ:</a:t>
            </a:r>
          </a:p>
          <a:p>
            <a:pPr algn="ctr"/>
            <a:endParaRPr lang="ru-RU" sz="2000" b="1" cap="none" spc="0" dirty="0" smtClean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endParaRPr lang="ru-RU" sz="2000" b="1" cap="none" spc="0" dirty="0" smtClean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РАЗНОСТОРОННЕЕ РАЗВИТИЕ ДЕТЕЙ ДОШКОЛЬНОГО ВОЗРАСТА С УЧЁТОМ ИХ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  <a:endParaRPr lang="ru-RU" sz="2000" b="1" cap="none" spc="0" dirty="0" smtClean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endParaRPr lang="ru-RU" sz="2000" b="1" cap="none" spc="0" dirty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985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9214" y="332656"/>
            <a:ext cx="7670690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ЦЕЛИ ПРОГРАММЫ ДОСТИГАЮТСЯ ПОСРЕДСТВОМ</a:t>
            </a:r>
          </a:p>
          <a:p>
            <a:pPr algn="ctr"/>
            <a:r>
              <a:rPr lang="ru-RU" sz="20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РЕШЕНИЯ СЛЕДУЮЩИХ ЗАДАЧ </a:t>
            </a:r>
          </a:p>
          <a:p>
            <a:pPr algn="ctr"/>
            <a:r>
              <a:rPr lang="ru-RU" sz="2000" b="1" dirty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(п. 1.6. ФГОС ДО, п. 1.1.1 ФОП ДО</a:t>
            </a:r>
            <a:r>
              <a:rPr lang="ru-RU" sz="2000" b="1" dirty="0" smtClean="0">
                <a:ln w="18000">
                  <a:noFill/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):</a:t>
            </a:r>
          </a:p>
          <a:p>
            <a:pPr algn="ctr"/>
            <a:endParaRPr lang="ru-RU" sz="2000" b="1" dirty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ln w="18000">
                <a:noFill/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594360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2069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Блок-схема: перфолента 2"/>
          <p:cNvSpPr/>
          <p:nvPr/>
        </p:nvSpPr>
        <p:spPr>
          <a:xfrm>
            <a:off x="1691680" y="620688"/>
            <a:ext cx="5544616" cy="1728192"/>
          </a:xfrm>
          <a:prstGeom prst="flowChartPunchedTap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820000"/>
                </a:solidFill>
                <a:latin typeface="Georgia" panose="02040502050405020303" pitchFamily="18" charset="0"/>
                <a:cs typeface="Times New Roman" pitchFamily="18" charset="0"/>
              </a:rPr>
              <a:t>Образовательная программа дошкольного образования</a:t>
            </a:r>
            <a:r>
              <a:rPr lang="ru-RU" sz="2400" b="1" kern="0" dirty="0">
                <a:solidFill>
                  <a:srgbClr val="82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  </a:t>
            </a:r>
            <a:endParaRPr lang="ru-RU" sz="2400" dirty="0">
              <a:solidFill>
                <a:srgbClr val="820000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71600" y="2852936"/>
            <a:ext cx="3168352" cy="11521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Обязательная часть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6016" y="2852936"/>
            <a:ext cx="3168352" cy="11521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Часть, формируемая</a:t>
            </a:r>
          </a:p>
          <a:p>
            <a:pPr lvl="0" algn="ctr">
              <a:defRPr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участниками</a:t>
            </a:r>
          </a:p>
          <a:p>
            <a:pPr lvl="0" algn="ctr">
              <a:defRPr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образовательного</a:t>
            </a:r>
          </a:p>
          <a:p>
            <a:pPr lvl="0" algn="ctr">
              <a:defRPr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процесса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 flipH="1">
            <a:off x="2483768" y="4005064"/>
            <a:ext cx="16344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flipH="1">
            <a:off x="6274883" y="4005064"/>
            <a:ext cx="16344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71600" y="4612049"/>
            <a:ext cx="3168352" cy="10801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соответствует ФОП ДО и составляет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менее 60%</a:t>
            </a:r>
          </a:p>
          <a:p>
            <a:pPr lvl="0" algn="ctr"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общего объема Программы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259" y="4628825"/>
            <a:ext cx="3194050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192828" y="4952054"/>
            <a:ext cx="24910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Объем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более 40%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42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22327" y="476672"/>
            <a:ext cx="4633000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СТРУКТУРА ПРОГРАММЫ</a:t>
            </a: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(В  СООТВЕТСТВИИ  С  ФГОС  ДО)</a:t>
            </a:r>
            <a:endParaRPr lang="ru-RU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39552" y="1628800"/>
            <a:ext cx="3312368" cy="1152128"/>
          </a:xfrm>
          <a:prstGeom prst="snip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tt-RU" sz="2000" b="1" dirty="0">
                <a:solidFill>
                  <a:srgbClr val="820000"/>
                </a:solidFill>
                <a:latin typeface="Georgia" panose="02040502050405020303" pitchFamily="18" charset="0"/>
                <a:cs typeface="Times New Roman" pitchFamily="18" charset="0"/>
              </a:rPr>
              <a:t>I</a:t>
            </a:r>
            <a:r>
              <a:rPr lang="ru-RU" sz="2000" b="1" dirty="0">
                <a:solidFill>
                  <a:srgbClr val="820000"/>
                </a:solidFill>
                <a:latin typeface="Georgia" panose="02040502050405020303" pitchFamily="18" charset="0"/>
                <a:cs typeface="Times New Roman" pitchFamily="18" charset="0"/>
              </a:rPr>
              <a:t>. Целевой раздел</a:t>
            </a:r>
            <a:endParaRPr lang="tt-RU" sz="2000" b="1" dirty="0">
              <a:solidFill>
                <a:srgbClr val="820000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865" y="3111802"/>
            <a:ext cx="3335337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581128"/>
            <a:ext cx="3335337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73865" y="3281907"/>
            <a:ext cx="3442351" cy="836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tt-RU" sz="2000" b="1" dirty="0">
                <a:solidFill>
                  <a:srgbClr val="820000"/>
                </a:solidFill>
                <a:latin typeface="Georgia" panose="02040502050405020303" pitchFamily="18" charset="0"/>
                <a:cs typeface="Times New Roman" pitchFamily="18" charset="0"/>
              </a:rPr>
              <a:t>II. </a:t>
            </a:r>
            <a:r>
              <a:rPr lang="tt-RU" sz="2000" b="1" dirty="0" smtClean="0">
                <a:solidFill>
                  <a:srgbClr val="820000"/>
                </a:solidFill>
                <a:latin typeface="Georgia" panose="02040502050405020303" pitchFamily="18" charset="0"/>
                <a:cs typeface="Times New Roman" pitchFamily="18" charset="0"/>
              </a:rPr>
              <a:t>Содержательный</a:t>
            </a:r>
          </a:p>
          <a:p>
            <a:pPr marL="342900" lvl="0" indent="-342900" algn="ctr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tt-RU" sz="2000" b="1" dirty="0" smtClean="0">
                <a:solidFill>
                  <a:srgbClr val="820000"/>
                </a:solidFill>
                <a:latin typeface="Georgia" panose="02040502050405020303" pitchFamily="18" charset="0"/>
                <a:cs typeface="Times New Roman" pitchFamily="18" charset="0"/>
              </a:rPr>
              <a:t> </a:t>
            </a:r>
            <a:r>
              <a:rPr lang="tt-RU" sz="2000" b="1" dirty="0">
                <a:solidFill>
                  <a:srgbClr val="820000"/>
                </a:solidFill>
                <a:latin typeface="Georgia" panose="02040502050405020303" pitchFamily="18" charset="0"/>
                <a:cs typeface="Times New Roman" pitchFamily="18" charset="0"/>
              </a:rPr>
              <a:t>раздел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92080" y="4815353"/>
            <a:ext cx="3335337" cy="836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tt-RU" sz="2000" b="1" dirty="0">
                <a:solidFill>
                  <a:srgbClr val="820000"/>
                </a:solidFill>
                <a:latin typeface="Georgia" panose="02040502050405020303" pitchFamily="18" charset="0"/>
                <a:cs typeface="Times New Roman" pitchFamily="18" charset="0"/>
              </a:rPr>
              <a:t>III. Организационный </a:t>
            </a:r>
            <a:endParaRPr lang="tt-RU" sz="2000" b="1" dirty="0" smtClean="0">
              <a:solidFill>
                <a:srgbClr val="820000"/>
              </a:solidFill>
              <a:latin typeface="Georgia" panose="02040502050405020303" pitchFamily="18" charset="0"/>
              <a:cs typeface="Times New Roman" pitchFamily="18" charset="0"/>
            </a:endParaRPr>
          </a:p>
          <a:p>
            <a:pPr marL="342900" lvl="0" indent="-342900" algn="ctr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tt-RU" sz="2000" b="1" dirty="0" smtClean="0">
                <a:solidFill>
                  <a:srgbClr val="820000"/>
                </a:solidFill>
                <a:latin typeface="Georgia" panose="02040502050405020303" pitchFamily="18" charset="0"/>
                <a:cs typeface="Times New Roman" pitchFamily="18" charset="0"/>
              </a:rPr>
              <a:t>раздел</a:t>
            </a:r>
            <a:endParaRPr lang="ru-RU" sz="2000" b="1" dirty="0">
              <a:solidFill>
                <a:srgbClr val="820000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9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68694" y="404664"/>
            <a:ext cx="18473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0924" y="1052736"/>
            <a:ext cx="599555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ЦЕЛЕВОЙ  РАЗДЕЛ  ПРОГРАММЫ</a:t>
            </a:r>
            <a:endParaRPr lang="ru-RU" sz="2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136339"/>
            <a:ext cx="73448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Здесь представлены </a:t>
            </a:r>
            <a:r>
              <a:rPr 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цели, задачи, принципы и подходы к ее формированию; планируемые результаты освоения Программы в раннем, дошкольном возрастах, а также на этапе завершения освоения Программы; характеристики особенностей развития детей раннего и дошкольного возрастов, подходы к педагогической диагностике планируемых результатов.</a:t>
            </a:r>
            <a:endParaRPr lang="ru-RU" sz="2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12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476672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СОДЕРЖАТЕЛЬНЫЙ  </a:t>
            </a:r>
            <a:r>
              <a:rPr lang="ru-RU" sz="2400" b="1" dirty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РАЗДЕЛ  ПРОГРАММЫ</a:t>
            </a:r>
            <a:endParaRPr lang="ru-RU" sz="2400" b="1" dirty="0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2254" y="1844824"/>
            <a:ext cx="7992888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47320" indent="450215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2000" dirty="0" smtClean="0">
                <a:latin typeface="Georgia" panose="02040502050405020303" pitchFamily="18" charset="0"/>
                <a:ea typeface="Times New Roman"/>
                <a:cs typeface="Times New Roman"/>
              </a:rPr>
              <a:t>Включает в себя описание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образовательной деятельности в соответствии с направлениями развития ребенка, представленными в пяти образовательных областях, и </a:t>
            </a:r>
            <a:r>
              <a:rPr lang="ru-RU" sz="2000" spc="-285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в</a:t>
            </a:r>
            <a:r>
              <a:rPr lang="ru-RU" sz="2000" spc="-10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соответствии</a:t>
            </a:r>
            <a:r>
              <a:rPr lang="ru-RU" sz="2000" spc="-5" dirty="0">
                <a:latin typeface="Georgia" panose="02040502050405020303" pitchFamily="18" charset="0"/>
                <a:ea typeface="Times New Roman"/>
                <a:cs typeface="Times New Roman"/>
              </a:rPr>
              <a:t> с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 ФОП</a:t>
            </a:r>
            <a:r>
              <a:rPr lang="ru-RU" sz="2000" spc="-10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ДО, с</a:t>
            </a:r>
            <a:r>
              <a:rPr lang="ru-RU" sz="2000" spc="10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указанием</a:t>
            </a:r>
            <a:r>
              <a:rPr lang="ru-RU" sz="2000" spc="-5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методических</a:t>
            </a:r>
            <a:r>
              <a:rPr lang="ru-RU" sz="2000" spc="-10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пособий, обеспечивающих</a:t>
            </a:r>
            <a:r>
              <a:rPr lang="ru-RU" sz="2000" spc="5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реализацию данного</a:t>
            </a:r>
            <a:r>
              <a:rPr lang="ru-RU" sz="2000" spc="-5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содержания</a:t>
            </a:r>
            <a:r>
              <a:rPr lang="ru-RU" sz="2000" dirty="0" smtClean="0">
                <a:latin typeface="Georgia" panose="02040502050405020303" pitchFamily="18" charset="0"/>
                <a:ea typeface="Times New Roman"/>
                <a:cs typeface="Times New Roman"/>
              </a:rPr>
              <a:t>.</a:t>
            </a:r>
          </a:p>
          <a:p>
            <a:pPr marR="148590"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Georgia" panose="02040502050405020303" pitchFamily="18" charset="0"/>
                <a:ea typeface="Times New Roman"/>
                <a:cs typeface="Times New Roman"/>
              </a:rPr>
              <a:t>Определяет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содержательные линии образовательной деятельности, реализуемые ДОО по основным направлениям развития детей</a:t>
            </a:r>
            <a:r>
              <a:rPr lang="ru-RU" sz="2000" spc="5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дошкольного</a:t>
            </a:r>
            <a:r>
              <a:rPr lang="ru-RU" sz="2000" spc="-10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возраста</a:t>
            </a:r>
            <a:r>
              <a:rPr lang="ru-RU" sz="2000" spc="-10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(социально-коммуникативного,</a:t>
            </a:r>
            <a:r>
              <a:rPr lang="ru-RU" sz="2000" spc="-5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познавательного,</a:t>
            </a:r>
            <a:r>
              <a:rPr lang="ru-RU" sz="2000" spc="-10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речевого,</a:t>
            </a:r>
            <a:r>
              <a:rPr lang="ru-RU" sz="2000" spc="-10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художественно-эстетического,</a:t>
            </a:r>
            <a:r>
              <a:rPr lang="ru-RU" sz="2000" spc="-5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физического</a:t>
            </a:r>
            <a:r>
              <a:rPr lang="ru-RU" sz="2000" spc="-10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развития).</a:t>
            </a:r>
            <a:endParaRPr lang="ru-RU" dirty="0">
              <a:latin typeface="Georgia" panose="02040502050405020303" pitchFamily="18" charset="0"/>
              <a:ea typeface="Calibri"/>
              <a:cs typeface="Times New Roman"/>
            </a:endParaRPr>
          </a:p>
          <a:p>
            <a:pPr marR="147320" indent="450215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</a:pP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5427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84168" y="3933056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0" y="0"/>
            <a:ext cx="915078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520" y="476672"/>
            <a:ext cx="864096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ОРГАНИЗАЦИОННЫЙ  </a:t>
            </a:r>
            <a:r>
              <a:rPr lang="ru-RU" sz="2400" b="1" dirty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РАЗДЕЛ  </a:t>
            </a:r>
            <a:r>
              <a:rPr lang="ru-RU" sz="2400" b="1" dirty="0" smtClean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ПРОГРАММЫ</a:t>
            </a:r>
          </a:p>
          <a:p>
            <a:pPr lvl="0" algn="ctr"/>
            <a:r>
              <a:rPr lang="ru-RU" sz="2400" b="1" dirty="0" smtClean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82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anose="02040502050405020303" pitchFamily="18" charset="0"/>
              </a:rPr>
              <a:t>СОДЕРЖИТ:</a:t>
            </a:r>
          </a:p>
          <a:p>
            <a:pPr lvl="0" algn="ctr"/>
            <a:endParaRPr lang="ru-RU" sz="2400" b="1" dirty="0" smtClean="0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lvl="0" algn="ctr"/>
            <a:endParaRPr lang="ru-RU" sz="2400" b="1" dirty="0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/>
                <a:ea typeface="Times New Roman"/>
              </a:rPr>
              <a:t>Психолого-педагогические</a:t>
            </a:r>
            <a:r>
              <a:rPr lang="ru-RU" sz="2000" spc="-1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условия</a:t>
            </a:r>
            <a:r>
              <a:rPr lang="ru-RU" sz="2000" spc="-20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реализации</a:t>
            </a:r>
            <a:r>
              <a:rPr lang="ru-RU" sz="2000" spc="-25" dirty="0"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latin typeface="Times New Roman"/>
                <a:ea typeface="Times New Roman"/>
              </a:rPr>
              <a:t>программы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/>
                <a:ea typeface="Times New Roman"/>
              </a:rPr>
              <a:t>Описание организации</a:t>
            </a:r>
            <a:r>
              <a:rPr lang="ru-RU" sz="2000" spc="-35" dirty="0" smtClean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предметно-пространственной</a:t>
            </a:r>
            <a:r>
              <a:rPr lang="ru-RU" sz="2000" spc="-20" dirty="0"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latin typeface="Times New Roman"/>
                <a:ea typeface="Times New Roman"/>
              </a:rPr>
              <a:t>среды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/>
                <a:ea typeface="Times New Roman"/>
              </a:rPr>
              <a:t>Кадровые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условия</a:t>
            </a:r>
            <a:r>
              <a:rPr lang="ru-RU" sz="2000" spc="-10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реализации</a:t>
            </a:r>
            <a:r>
              <a:rPr lang="ru-RU" sz="2000" spc="-20" dirty="0"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latin typeface="Times New Roman"/>
                <a:ea typeface="Times New Roman"/>
              </a:rPr>
              <a:t>программы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/>
                <a:ea typeface="Times New Roman"/>
              </a:rPr>
              <a:t>Особенности</a:t>
            </a:r>
            <a:r>
              <a:rPr lang="ru-RU" sz="2000" spc="-1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традиционных</a:t>
            </a:r>
            <a:r>
              <a:rPr lang="ru-RU" sz="2000" spc="-1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событий,</a:t>
            </a:r>
            <a:r>
              <a:rPr lang="ru-RU" sz="2000" spc="-30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праздников,</a:t>
            </a:r>
            <a:r>
              <a:rPr lang="ru-RU" sz="2000" spc="-15" dirty="0"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latin typeface="Times New Roman"/>
                <a:ea typeface="Times New Roman"/>
              </a:rPr>
              <a:t>мероприятий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/>
                <a:ea typeface="Times New Roman"/>
              </a:rPr>
              <a:t>Примерный</a:t>
            </a:r>
            <a:r>
              <a:rPr lang="ru-RU" sz="2000" spc="-10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режим</a:t>
            </a:r>
            <a:r>
              <a:rPr lang="ru-RU" sz="2000" spc="-1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и</a:t>
            </a:r>
            <a:r>
              <a:rPr lang="ru-RU" sz="2000" spc="-10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распорядок</a:t>
            </a:r>
            <a:r>
              <a:rPr lang="ru-RU" sz="2000" spc="-10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дня</a:t>
            </a:r>
            <a:r>
              <a:rPr lang="ru-RU" sz="2000" spc="-5" dirty="0"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latin typeface="Times New Roman"/>
                <a:ea typeface="Times New Roman"/>
              </a:rPr>
              <a:t>в</a:t>
            </a:r>
            <a:r>
              <a:rPr lang="ru-RU" sz="2000" spc="-25" dirty="0" smtClean="0">
                <a:latin typeface="Times New Roman"/>
                <a:ea typeface="Times New Roman"/>
              </a:rPr>
              <a:t>о всех возрастных </a:t>
            </a:r>
            <a:r>
              <a:rPr lang="ru-RU" sz="2000" dirty="0" smtClean="0">
                <a:latin typeface="Times New Roman"/>
                <a:ea typeface="Times New Roman"/>
              </a:rPr>
              <a:t>группах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/>
                <a:ea typeface="Times New Roman"/>
              </a:rPr>
              <a:t>Календарный</a:t>
            </a:r>
            <a:r>
              <a:rPr lang="ru-RU" sz="2000" spc="-1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план</a:t>
            </a:r>
            <a:r>
              <a:rPr lang="ru-RU" sz="2000" spc="-1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воспитательной</a:t>
            </a:r>
            <a:r>
              <a:rPr lang="ru-RU" sz="2000" spc="-1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работы </a:t>
            </a:r>
            <a:r>
              <a:rPr lang="ru-RU" sz="2000" dirty="0" smtClean="0">
                <a:latin typeface="Times New Roman"/>
                <a:ea typeface="Times New Roman"/>
              </a:rPr>
              <a:t>в МБДОУ «ДС №4 «</a:t>
            </a:r>
            <a:r>
              <a:rPr lang="ru-RU" sz="2000" dirty="0" err="1" smtClean="0">
                <a:latin typeface="Times New Roman"/>
                <a:ea typeface="Times New Roman"/>
              </a:rPr>
              <a:t>Экият</a:t>
            </a:r>
            <a:r>
              <a:rPr lang="ru-RU" sz="2000" dirty="0" smtClean="0">
                <a:latin typeface="Times New Roman"/>
                <a:ea typeface="Times New Roman"/>
              </a:rPr>
              <a:t>»    г. </a:t>
            </a:r>
            <a:r>
              <a:rPr lang="ru-RU" sz="2000" dirty="0" err="1" smtClean="0">
                <a:latin typeface="Times New Roman"/>
                <a:ea typeface="Times New Roman"/>
              </a:rPr>
              <a:t>Мамадыш</a:t>
            </a:r>
            <a:r>
              <a:rPr lang="ru-RU" sz="2000" dirty="0" smtClean="0">
                <a:latin typeface="Times New Roman"/>
                <a:ea typeface="Times New Roman"/>
              </a:rPr>
              <a:t>»</a:t>
            </a:r>
            <a:endParaRPr lang="ru-RU" sz="2000" dirty="0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solidFill>
                <a:srgbClr val="82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02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1156</Words>
  <Application>Microsoft Office PowerPoint</Application>
  <PresentationFormat>Экран (4:3)</PresentationFormat>
  <Paragraphs>151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24</cp:revision>
  <dcterms:created xsi:type="dcterms:W3CDTF">2023-10-03T06:36:56Z</dcterms:created>
  <dcterms:modified xsi:type="dcterms:W3CDTF">2023-10-03T13:17:35Z</dcterms:modified>
</cp:coreProperties>
</file>